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66" r:id="rId3"/>
    <p:sldId id="261" r:id="rId4"/>
    <p:sldId id="286" r:id="rId5"/>
    <p:sldId id="274" r:id="rId6"/>
    <p:sldId id="271" r:id="rId7"/>
    <p:sldId id="278" r:id="rId8"/>
    <p:sldId id="279" r:id="rId9"/>
    <p:sldId id="280" r:id="rId10"/>
    <p:sldId id="268" r:id="rId11"/>
    <p:sldId id="276" r:id="rId12"/>
    <p:sldId id="272" r:id="rId13"/>
    <p:sldId id="287" r:id="rId14"/>
    <p:sldId id="288" r:id="rId15"/>
    <p:sldId id="289" r:id="rId16"/>
    <p:sldId id="290" r:id="rId17"/>
    <p:sldId id="291" r:id="rId18"/>
    <p:sldId id="281" r:id="rId19"/>
    <p:sldId id="282" r:id="rId20"/>
    <p:sldId id="283" r:id="rId21"/>
    <p:sldId id="284" r:id="rId22"/>
    <p:sldId id="285" r:id="rId23"/>
    <p:sldId id="262" r:id="rId24"/>
    <p:sldId id="269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11FC44-3068-4664-9C37-B7BCD916BF1B}" v="29" dt="2019-07-20T15:03:56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o, Varenka" userId="695a1538-9d64-4100-b7c1-a243e6ec3f92" providerId="ADAL" clId="{7911FC44-3068-4664-9C37-B7BCD916BF1B}"/>
    <pc:docChg chg="custSel delSld modSld sldOrd">
      <pc:chgData name="Rico, Varenka" userId="695a1538-9d64-4100-b7c1-a243e6ec3f92" providerId="ADAL" clId="{7911FC44-3068-4664-9C37-B7BCD916BF1B}" dt="2019-07-20T15:03:56.550" v="38"/>
      <pc:docMkLst>
        <pc:docMk/>
      </pc:docMkLst>
      <pc:sldChg chg="addSp delSp modSp">
        <pc:chgData name="Rico, Varenka" userId="695a1538-9d64-4100-b7c1-a243e6ec3f92" providerId="ADAL" clId="{7911FC44-3068-4664-9C37-B7BCD916BF1B}" dt="2019-07-20T14:54:13.233" v="6" actId="1076"/>
        <pc:sldMkLst>
          <pc:docMk/>
          <pc:sldMk cId="3074280519" sldId="268"/>
        </pc:sldMkLst>
        <pc:spChg chg="del mod">
          <ac:chgData name="Rico, Varenka" userId="695a1538-9d64-4100-b7c1-a243e6ec3f92" providerId="ADAL" clId="{7911FC44-3068-4664-9C37-B7BCD916BF1B}" dt="2019-07-20T14:54:04.850" v="4" actId="478"/>
          <ac:spMkLst>
            <pc:docMk/>
            <pc:sldMk cId="3074280519" sldId="268"/>
            <ac:spMk id="5" creationId="{00000000-0000-0000-0000-000000000000}"/>
          </ac:spMkLst>
        </pc:spChg>
        <pc:spChg chg="add del mod">
          <ac:chgData name="Rico, Varenka" userId="695a1538-9d64-4100-b7c1-a243e6ec3f92" providerId="ADAL" clId="{7911FC44-3068-4664-9C37-B7BCD916BF1B}" dt="2019-07-20T14:54:10.489" v="5"/>
          <ac:spMkLst>
            <pc:docMk/>
            <pc:sldMk cId="3074280519" sldId="268"/>
            <ac:spMk id="7" creationId="{D3F7EDFD-372E-4F4F-A26E-622B5B1E9C43}"/>
          </ac:spMkLst>
        </pc:spChg>
        <pc:picChg chg="add mod">
          <ac:chgData name="Rico, Varenka" userId="695a1538-9d64-4100-b7c1-a243e6ec3f92" providerId="ADAL" clId="{7911FC44-3068-4664-9C37-B7BCD916BF1B}" dt="2019-07-20T14:54:01.753" v="2" actId="1076"/>
          <ac:picMkLst>
            <pc:docMk/>
            <pc:sldMk cId="3074280519" sldId="268"/>
            <ac:picMk id="6" creationId="{E9592984-466E-4C47-8813-955F2332D90F}"/>
          </ac:picMkLst>
        </pc:picChg>
        <pc:picChg chg="add mod">
          <ac:chgData name="Rico, Varenka" userId="695a1538-9d64-4100-b7c1-a243e6ec3f92" providerId="ADAL" clId="{7911FC44-3068-4664-9C37-B7BCD916BF1B}" dt="2019-07-20T14:54:13.233" v="6" actId="1076"/>
          <ac:picMkLst>
            <pc:docMk/>
            <pc:sldMk cId="3074280519" sldId="268"/>
            <ac:picMk id="9" creationId="{91E62BD3-13FE-43A9-B51C-4F1DAAA65469}"/>
          </ac:picMkLst>
        </pc:picChg>
      </pc:sldChg>
      <pc:sldChg chg="addSp delSp modSp">
        <pc:chgData name="Rico, Varenka" userId="695a1538-9d64-4100-b7c1-a243e6ec3f92" providerId="ADAL" clId="{7911FC44-3068-4664-9C37-B7BCD916BF1B}" dt="2019-07-20T15:03:38.031" v="37" actId="14100"/>
        <pc:sldMkLst>
          <pc:docMk/>
          <pc:sldMk cId="829270277" sldId="276"/>
        </pc:sldMkLst>
        <pc:picChg chg="add del mod">
          <ac:chgData name="Rico, Varenka" userId="695a1538-9d64-4100-b7c1-a243e6ec3f92" providerId="ADAL" clId="{7911FC44-3068-4664-9C37-B7BCD916BF1B}" dt="2019-07-20T14:54:45.654" v="9" actId="478"/>
          <ac:picMkLst>
            <pc:docMk/>
            <pc:sldMk cId="829270277" sldId="276"/>
            <ac:picMk id="3" creationId="{C9D03D9E-2BEE-4264-BD13-F6C45F0556EA}"/>
          </ac:picMkLst>
        </pc:picChg>
        <pc:picChg chg="add del mod">
          <ac:chgData name="Rico, Varenka" userId="695a1538-9d64-4100-b7c1-a243e6ec3f92" providerId="ADAL" clId="{7911FC44-3068-4664-9C37-B7BCD916BF1B}" dt="2019-07-20T14:57:05.029" v="12" actId="478"/>
          <ac:picMkLst>
            <pc:docMk/>
            <pc:sldMk cId="829270277" sldId="276"/>
            <ac:picMk id="6" creationId="{B0B02DEE-BB74-4529-8C6D-80D0BD6B3CAC}"/>
          </ac:picMkLst>
        </pc:picChg>
        <pc:picChg chg="add del">
          <ac:chgData name="Rico, Varenka" userId="695a1538-9d64-4100-b7c1-a243e6ec3f92" providerId="ADAL" clId="{7911FC44-3068-4664-9C37-B7BCD916BF1B}" dt="2019-07-20T15:01:57.965" v="34" actId="478"/>
          <ac:picMkLst>
            <pc:docMk/>
            <pc:sldMk cId="829270277" sldId="276"/>
            <ac:picMk id="7" creationId="{6C346B10-4F18-45B9-B8AF-0F13289A5652}"/>
          </ac:picMkLst>
        </pc:picChg>
        <pc:picChg chg="add mod">
          <ac:chgData name="Rico, Varenka" userId="695a1538-9d64-4100-b7c1-a243e6ec3f92" providerId="ADAL" clId="{7911FC44-3068-4664-9C37-B7BCD916BF1B}" dt="2019-07-20T15:03:38.031" v="37" actId="14100"/>
          <ac:picMkLst>
            <pc:docMk/>
            <pc:sldMk cId="829270277" sldId="276"/>
            <ac:picMk id="8" creationId="{2A12CD1C-ACAC-40E9-84D6-A0B7C88BEA6F}"/>
          </ac:picMkLst>
        </pc:picChg>
        <pc:picChg chg="add del mod">
          <ac:chgData name="Rico, Varenka" userId="695a1538-9d64-4100-b7c1-a243e6ec3f92" providerId="ADAL" clId="{7911FC44-3068-4664-9C37-B7BCD916BF1B}" dt="2019-07-20T14:58:48.854" v="16" actId="478"/>
          <ac:picMkLst>
            <pc:docMk/>
            <pc:sldMk cId="829270277" sldId="276"/>
            <ac:picMk id="1026" creationId="{0F884137-F193-4EA0-B83E-EFF4B72FD6AC}"/>
          </ac:picMkLst>
        </pc:picChg>
        <pc:picChg chg="add del mod">
          <ac:chgData name="Rico, Varenka" userId="695a1538-9d64-4100-b7c1-a243e6ec3f92" providerId="ADAL" clId="{7911FC44-3068-4664-9C37-B7BCD916BF1B}" dt="2019-07-20T14:58:56.775" v="20" actId="478"/>
          <ac:picMkLst>
            <pc:docMk/>
            <pc:sldMk cId="829270277" sldId="276"/>
            <ac:picMk id="1028" creationId="{E98A233D-FEBD-464B-B700-1B27CE871BF3}"/>
          </ac:picMkLst>
        </pc:picChg>
        <pc:picChg chg="add mod">
          <ac:chgData name="Rico, Varenka" userId="695a1538-9d64-4100-b7c1-a243e6ec3f92" providerId="ADAL" clId="{7911FC44-3068-4664-9C37-B7BCD916BF1B}" dt="2019-07-20T15:00:48.199" v="32" actId="1076"/>
          <ac:picMkLst>
            <pc:docMk/>
            <pc:sldMk cId="829270277" sldId="276"/>
            <ac:picMk id="1030" creationId="{635DDE62-E7F8-44EF-B471-55BBB4F652B4}"/>
          </ac:picMkLst>
        </pc:picChg>
      </pc:sldChg>
      <pc:sldChg chg="ord">
        <pc:chgData name="Rico, Varenka" userId="695a1538-9d64-4100-b7c1-a243e6ec3f92" providerId="ADAL" clId="{7911FC44-3068-4664-9C37-B7BCD916BF1B}" dt="2019-07-20T15:03:56.550" v="38"/>
        <pc:sldMkLst>
          <pc:docMk/>
          <pc:sldMk cId="3878813976" sldId="277"/>
        </pc:sldMkLst>
      </pc:sldChg>
      <pc:sldChg chg="addSp modSp ord">
        <pc:chgData name="Rico, Varenka" userId="695a1538-9d64-4100-b7c1-a243e6ec3f92" providerId="ADAL" clId="{7911FC44-3068-4664-9C37-B7BCD916BF1B}" dt="2019-07-20T14:59:33.824" v="26" actId="1076"/>
        <pc:sldMkLst>
          <pc:docMk/>
          <pc:sldMk cId="1159585982" sldId="279"/>
        </pc:sldMkLst>
        <pc:picChg chg="add mod">
          <ac:chgData name="Rico, Varenka" userId="695a1538-9d64-4100-b7c1-a243e6ec3f92" providerId="ADAL" clId="{7911FC44-3068-4664-9C37-B7BCD916BF1B}" dt="2019-07-20T14:59:33.824" v="26" actId="1076"/>
          <ac:picMkLst>
            <pc:docMk/>
            <pc:sldMk cId="1159585982" sldId="279"/>
            <ac:picMk id="2050" creationId="{C0F1077E-E58A-4B0B-AD18-65AF41B663F8}"/>
          </ac:picMkLst>
        </pc:picChg>
      </pc:sldChg>
      <pc:sldChg chg="addSp modSp ord">
        <pc:chgData name="Rico, Varenka" userId="695a1538-9d64-4100-b7c1-a243e6ec3f92" providerId="ADAL" clId="{7911FC44-3068-4664-9C37-B7BCD916BF1B}" dt="2019-07-20T14:59:43.264" v="29" actId="1076"/>
        <pc:sldMkLst>
          <pc:docMk/>
          <pc:sldMk cId="2792095292" sldId="280"/>
        </pc:sldMkLst>
        <pc:picChg chg="add mod">
          <ac:chgData name="Rico, Varenka" userId="695a1538-9d64-4100-b7c1-a243e6ec3f92" providerId="ADAL" clId="{7911FC44-3068-4664-9C37-B7BCD916BF1B}" dt="2019-07-20T14:59:43.264" v="29" actId="1076"/>
          <ac:picMkLst>
            <pc:docMk/>
            <pc:sldMk cId="2792095292" sldId="280"/>
            <ac:picMk id="3074" creationId="{7715AA96-6567-4F9C-B129-B8B047A327DB}"/>
          </ac:picMkLst>
        </pc:picChg>
      </pc:sldChg>
      <pc:sldChg chg="del">
        <pc:chgData name="Rico, Varenka" userId="695a1538-9d64-4100-b7c1-a243e6ec3f92" providerId="ADAL" clId="{7911FC44-3068-4664-9C37-B7BCD916BF1B}" dt="2019-07-20T14:52:52.461" v="0" actId="2696"/>
        <pc:sldMkLst>
          <pc:docMk/>
          <pc:sldMk cId="3238701236" sldId="28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A9074-446F-604D-8A54-F99B0756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171B3-7A10-7C4A-8CB3-3C989FC01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09AD52-3626-144D-92FD-01C70951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0DAA08-FDAF-B54A-AF61-6DAF1D92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891CA0-020D-D645-96B7-9A5B7F8B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760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9C4A8-1B7A-F44D-9111-298A2BC9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DB130B-BC0F-E54F-8087-C7A6719F6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24D70-F4A4-9F4D-8837-42C1DCE6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9C15D1-856F-3641-A18E-2872ABBE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414A66-F4E4-9E43-9348-3C194BBC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5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B2AD0F-D378-404A-A4DF-894F47BFF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0B9E16-0CD9-7D4A-87AC-579F61D67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017663-4878-CB42-BC8F-2E485010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8B2C2B-B43E-FA48-8997-6705B37F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CD612B-23E9-224F-95CF-BC097D7B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907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2841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1329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527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4366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450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367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9289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260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C60B0-DE9E-764C-B259-31DE8C82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73CE58-2886-A64C-898C-09CB8CC6B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76C3F8-67C0-C14D-B90A-BCA4ED19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A58D89-9B53-8C4B-BDC5-3E65C9FA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7E0B0C-B267-754A-A4DA-F55C715B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0504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1009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243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447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98637-2111-574D-9D69-ACBF1EC3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31F4B3-9815-DB46-9BD4-F197802EA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6CEC98-4EB9-BF42-A445-C4F457D7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3C0A69-E78F-A84C-B920-86E1B7779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CB22E3-AEAE-0C47-A716-CFF9EA5C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27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3FC6D-5DF7-BE4A-BBC7-605244C0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2D3D3A-1948-CF4E-A2D8-D4D87BFAF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0DFEE1-34EB-CC4C-9799-78D2E2D3C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1E2B48-B160-2B4C-BEDB-5C37F57E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F8E171-FCFA-244A-B7D4-2250F402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6E2F51-F397-6B4B-A221-24403E0B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143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D03E0-37FD-804A-ACCA-5C84F511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EDE6E2-46E2-204E-9032-504DA04DB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7ABF15-F86D-444C-9004-81CC1E252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6CDB6E-0FCE-6641-B685-4A981D93A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6CCB3E-863A-FD41-AEBA-470085310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0FA18C0-5E4E-F54E-9669-F83C02C1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A6F117-3942-DB41-A7B4-33CE824E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73BEEE-75EA-A54D-BFF4-E179174A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685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C67F3-0BB7-E742-91E1-A4F0DE93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951FA6E-8774-1A4F-BFC4-DC3A2893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423DFA-A4B8-2241-9B38-5598858E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E33397-1FD2-7B4E-8496-1F7587C0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001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4B6DFE0-77B2-5B46-892E-20701CA9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364373-0D7A-7F4D-86AA-FB44C3B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698EEC-615D-164C-B148-6F3303CE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839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C3E4E-96E4-804D-A5E2-30CEB497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24CB7-6574-9749-BA84-058BCDB1A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88C9E4-AFA8-CB43-90F5-607C03A85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74BFB-C9D9-9640-8310-810A3735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BD0935-600F-C844-B91B-7318B47D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CC8227-0A4E-364A-9625-676F71F2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6053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AC3CE-F81A-7744-8476-FAF194F6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359777-FFF4-AB44-BF89-67AB23556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646517-081C-E240-AAD1-9CF1E37F7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1CF4EB-069D-5E43-B0E1-F3969001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09C75E-9C7B-5C41-8400-7E82F1AB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2E3D94-E84F-204A-8A6E-529D036F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144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1BCEA3-17DD-714A-B30B-AAD708D8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ECAA56-341F-EE42-94F4-E7E4A3C76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A4AE21-0688-374E-BD74-9BE55DF70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BB28C1-A448-9244-8670-9B83AEBB0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967EA1-F83F-3242-871B-19409E2E1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691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7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people.hbs.edu/rditella/papers/AERPoliceCrime.pdf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350B182-F3D2-BD4D-82F6-F46E0B20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61" y="1358032"/>
            <a:ext cx="8882743" cy="222068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DDC01F-4B07-CB46-B110-14C392F1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561" y="4519749"/>
            <a:ext cx="8882743" cy="668994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s-MX" sz="4000" dirty="0" err="1">
                <a:solidFill>
                  <a:srgbClr val="404040"/>
                </a:solidFill>
                <a:latin typeface="Century Gothic" panose="020B0502020202020204" pitchFamily="34" charset="0"/>
              </a:rPr>
              <a:t>Seguridad_CDMX</a:t>
            </a:r>
            <a:endParaRPr lang="es-MX" sz="4000" dirty="0">
              <a:solidFill>
                <a:srgbClr val="40404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728BC8-138D-5044-B3EB-7C6C09F70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7293" y="5376761"/>
            <a:ext cx="3849243" cy="1293221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Varenka</a:t>
            </a: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 Rico Jaime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Hugo Bárcenas López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Benjamín Tello Bravo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José Luis Mendoza Luna </a:t>
            </a:r>
          </a:p>
          <a:p>
            <a:endParaRPr lang="es-MX" sz="1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460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Data </a:t>
            </a:r>
            <a:r>
              <a:rPr lang="es-MX" dirty="0" err="1"/>
              <a:t>Analysis</a:t>
            </a:r>
            <a:endParaRPr lang="es-MX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35DDE62-E7F8-44EF-B471-55BBB4F6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655279"/>
            <a:ext cx="4832978" cy="342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12CD1C-ACAC-40E9-84D6-A0B7C88BE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562" y="2655278"/>
            <a:ext cx="4952201" cy="33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B7D02C-F642-492B-8E97-FDE1C0FDA3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10808703" cy="3903332"/>
          </a:xfrm>
        </p:spPr>
        <p:txBody>
          <a:bodyPr anchor="t">
            <a:no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s-MX" altLang="es-MX" sz="18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s-MX" altLang="es-MX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s-MX" sz="1800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0BA34-24BC-4C63-945A-90AA854E19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7415D-11C2-4BA0-A3EE-E0DA219B3A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053" y="5732719"/>
            <a:ext cx="803308" cy="80330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486091" y="-47450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Data Cleanup &amp; Exploration</a:t>
            </a:r>
            <a:endParaRPr lang="es-MX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01532"/>
            <a:ext cx="11029615" cy="3678303"/>
          </a:xfrm>
        </p:spPr>
        <p:txBody>
          <a:bodyPr/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INEGI and CONEVAL databases (Jupyter notebook sociodemo).</a:t>
            </a:r>
          </a:p>
          <a:p>
            <a:pPr marL="342900" indent="-342900">
              <a:buFont typeface="+mj-lt"/>
              <a:buAutoNum type="arabicPeriod"/>
            </a:pPr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Presupuesto de egresos de la Ciudad.</a:t>
            </a:r>
          </a:p>
          <a:p>
            <a:pPr marL="342900" indent="-342900">
              <a:buFont typeface="+mj-lt"/>
              <a:buAutoNum type="arabicPeriod"/>
            </a:pPr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Carpetas de investigación PGJ de la Ciudad de México.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2641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Cleanup</a:t>
            </a:r>
            <a:r>
              <a:rPr lang="es-MX" dirty="0"/>
              <a:t> &amp; </a:t>
            </a:r>
            <a:r>
              <a:rPr lang="es-MX" dirty="0" err="1"/>
              <a:t>Exploration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16A5752-DF5F-4148-B680-F3A30D116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79" y="1873404"/>
            <a:ext cx="9369947" cy="461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3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Cleanup</a:t>
            </a:r>
            <a:r>
              <a:rPr lang="es-MX" dirty="0"/>
              <a:t> &amp; </a:t>
            </a:r>
            <a:r>
              <a:rPr lang="es-MX" dirty="0" err="1"/>
              <a:t>Exploration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18F34B-54A4-FA43-986E-B94D1AC50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4" y="1954972"/>
            <a:ext cx="11389112" cy="398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Cleanup</a:t>
            </a:r>
            <a:r>
              <a:rPr lang="es-MX" dirty="0"/>
              <a:t> &amp; </a:t>
            </a:r>
            <a:r>
              <a:rPr lang="es-MX" dirty="0" err="1"/>
              <a:t>Exploration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23B209-764F-194D-A0E0-24726FD4F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9" y="1906292"/>
            <a:ext cx="10675434" cy="46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Cleanup</a:t>
            </a:r>
            <a:r>
              <a:rPr lang="es-MX" dirty="0"/>
              <a:t> &amp; </a:t>
            </a:r>
            <a:r>
              <a:rPr lang="es-MX" dirty="0" err="1"/>
              <a:t>Exploration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E4C675-2F06-2D41-8F9A-2891B2E27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48" y="1938188"/>
            <a:ext cx="9917151" cy="45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6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Cleanup</a:t>
            </a:r>
            <a:r>
              <a:rPr lang="es-MX" dirty="0"/>
              <a:t> &amp; </a:t>
            </a:r>
            <a:r>
              <a:rPr lang="es-MX" dirty="0" err="1"/>
              <a:t>Exploration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6FD1B28-3C30-3C4A-9EAB-7AA6E972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1972443"/>
            <a:ext cx="10627962" cy="4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2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552450"/>
            <a:ext cx="11029616" cy="12287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100" dirty="0"/>
              <a:t>How the spending in </a:t>
            </a:r>
            <a:r>
              <a:rPr lang="es-MX" altLang="es-MX" sz="5100" dirty="0" err="1"/>
              <a:t>different</a:t>
            </a:r>
            <a:r>
              <a:rPr lang="es-MX" altLang="es-MX" sz="5100" dirty="0"/>
              <a:t> </a:t>
            </a:r>
            <a:r>
              <a:rPr lang="es-MX" altLang="es-MX" sz="5100" dirty="0" err="1"/>
              <a:t>items</a:t>
            </a:r>
            <a:r>
              <a:rPr lang="es-MX" altLang="es-MX" sz="5100" dirty="0"/>
              <a:t> </a:t>
            </a:r>
            <a:r>
              <a:rPr lang="es-MX" altLang="es-MX" sz="5100" dirty="0" err="1"/>
              <a:t>is</a:t>
            </a:r>
            <a:r>
              <a:rPr lang="es-MX" altLang="es-MX" sz="5100" dirty="0"/>
              <a:t> </a:t>
            </a:r>
            <a:r>
              <a:rPr lang="es-MX" altLang="es-MX" sz="5100" dirty="0" err="1"/>
              <a:t>associated</a:t>
            </a:r>
            <a:r>
              <a:rPr lang="es-MX" altLang="es-MX" sz="5100" dirty="0"/>
              <a:t> </a:t>
            </a:r>
            <a:r>
              <a:rPr lang="es-MX" altLang="es-MX" sz="5100" dirty="0" err="1"/>
              <a:t>with</a:t>
            </a:r>
            <a:r>
              <a:rPr lang="es-MX" altLang="es-MX" sz="5100" dirty="0"/>
              <a:t> </a:t>
            </a:r>
            <a:r>
              <a:rPr lang="es-MX" altLang="es-MX" sz="5100" dirty="0" err="1"/>
              <a:t>the</a:t>
            </a:r>
            <a:r>
              <a:rPr lang="es-MX" altLang="es-MX" sz="5100" dirty="0"/>
              <a:t> </a:t>
            </a:r>
            <a:r>
              <a:rPr lang="es-MX" altLang="es-MX" sz="5100" dirty="0" err="1"/>
              <a:t>number</a:t>
            </a:r>
            <a:r>
              <a:rPr lang="es-MX" altLang="es-MX" sz="5100" dirty="0"/>
              <a:t> </a:t>
            </a:r>
            <a:r>
              <a:rPr lang="es-MX" altLang="es-MX" sz="5100" dirty="0" err="1"/>
              <a:t>of</a:t>
            </a:r>
            <a:r>
              <a:rPr lang="es-MX" altLang="es-MX" sz="5100" dirty="0"/>
              <a:t> </a:t>
            </a:r>
            <a:r>
              <a:rPr lang="es-MX" altLang="es-MX" sz="5100" dirty="0" err="1"/>
              <a:t>crimes</a:t>
            </a:r>
            <a:r>
              <a:rPr lang="es-MX" altLang="es-MX" sz="5100" dirty="0"/>
              <a:t> </a:t>
            </a:r>
            <a:r>
              <a:rPr lang="es-MX" altLang="es-MX" sz="5100" dirty="0" err="1"/>
              <a:t>committed</a:t>
            </a:r>
            <a:r>
              <a:rPr lang="es-MX" altLang="es-MX" sz="5100" dirty="0"/>
              <a:t> in </a:t>
            </a:r>
            <a:r>
              <a:rPr lang="es-MX" altLang="es-MX" sz="5100" dirty="0" err="1"/>
              <a:t>each</a:t>
            </a:r>
            <a:r>
              <a:rPr lang="es-MX" altLang="es-MX" sz="5100" dirty="0"/>
              <a:t> alcaldía?</a:t>
            </a:r>
          </a:p>
          <a:p>
            <a:endParaRPr lang="es-MX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51070" y="2663483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35DC46F-3FF4-462F-94D0-1B9EE5CB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82" y="2103445"/>
            <a:ext cx="6382433" cy="42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3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relation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</a:t>
            </a:r>
            <a:r>
              <a:rPr lang="es-MX" dirty="0" err="1"/>
              <a:t>spending</a:t>
            </a:r>
            <a:r>
              <a:rPr lang="es-MX" dirty="0"/>
              <a:t> and </a:t>
            </a:r>
            <a:r>
              <a:rPr lang="es-MX" dirty="0" err="1"/>
              <a:t>felonies</a:t>
            </a:r>
            <a:endParaRPr lang="es-MX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79B6BC-B6D0-436E-AA8C-622C0524F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069575"/>
            <a:ext cx="5487650" cy="3658433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27C89A6-5DFE-48B4-AD62-DA3CA7B5F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61" y="2069575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24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99976-A70C-4379-AAEF-45F4CD3C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relation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</a:t>
            </a:r>
            <a:r>
              <a:rPr lang="es-MX" dirty="0" err="1"/>
              <a:t>spending</a:t>
            </a:r>
            <a:r>
              <a:rPr lang="es-MX" dirty="0"/>
              <a:t> and </a:t>
            </a:r>
            <a:r>
              <a:rPr lang="es-MX" dirty="0" err="1"/>
              <a:t>felonies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E77A2C5-F404-4DB2-809F-73C818C61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75" y="2191127"/>
            <a:ext cx="5487650" cy="3658433"/>
          </a:xfrm>
        </p:spPr>
      </p:pic>
    </p:spTree>
    <p:extLst>
      <p:ext uri="{BB962C8B-B14F-4D97-AF65-F5344CB8AC3E}">
        <p14:creationId xmlns:p14="http://schemas.microsoft.com/office/powerpoint/2010/main" val="185576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CAF93-4C97-494D-B995-2ACB30E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Claudia, maybe we could help.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8E8FFB-DE9B-CF48-8150-69BB1817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" y="2003164"/>
            <a:ext cx="3425957" cy="342595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E6527B-0D65-FF4A-B0FF-0E3B8429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5691" y="1690688"/>
            <a:ext cx="7310879" cy="4906055"/>
          </a:xfrm>
        </p:spPr>
        <p:txBody>
          <a:bodyPr>
            <a:normAutofit/>
          </a:bodyPr>
          <a:lstStyle/>
          <a:p>
            <a:r>
              <a:rPr lang="en-US" sz="1600" dirty="0"/>
              <a:t>Define the core message or hypothesis of your project.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dirty="0"/>
              <a:t>Ho: The demographic factors of an </a:t>
            </a:r>
            <a:r>
              <a:rPr lang="en-US" dirty="0" err="1"/>
              <a:t>alcaldia</a:t>
            </a:r>
            <a:r>
              <a:rPr lang="en-US" dirty="0"/>
              <a:t> does not influence in the amount of felony's committed in that </a:t>
            </a:r>
            <a:r>
              <a:rPr lang="en-US" dirty="0" err="1"/>
              <a:t>alcaldia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Ha: The demographic factors of an </a:t>
            </a:r>
            <a:r>
              <a:rPr lang="en-US" dirty="0" err="1"/>
              <a:t>alcaldia</a:t>
            </a:r>
            <a:r>
              <a:rPr lang="en-US" dirty="0"/>
              <a:t> influence in the amount of felony's committed in that </a:t>
            </a:r>
            <a:r>
              <a:rPr lang="en-US" dirty="0" err="1"/>
              <a:t>alcaldia</a:t>
            </a:r>
            <a:r>
              <a:rPr lang="en-US" dirty="0"/>
              <a:t>.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8168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5088F-29AE-4102-A2A3-8F36A883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RegresSion</a:t>
            </a:r>
            <a:r>
              <a:rPr lang="es-MX" dirty="0"/>
              <a:t> </a:t>
            </a:r>
            <a:r>
              <a:rPr lang="es-MX" dirty="0" err="1"/>
              <a:t>analysis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3E6317-A73F-4C13-9FAF-0311474F9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estimate the following linear </a:t>
            </a:r>
            <a:r>
              <a:rPr lang="en-US" dirty="0" err="1"/>
              <a:t>regresion</a:t>
            </a:r>
            <a:r>
              <a:rPr lang="en-US" dirty="0"/>
              <a:t> model: </a:t>
            </a:r>
          </a:p>
          <a:p>
            <a:pPr algn="ctr"/>
            <a:r>
              <a:rPr lang="en-US" i="1" dirty="0" err="1"/>
              <a:t>delitos</a:t>
            </a:r>
            <a:r>
              <a:rPr lang="en-US" i="1" dirty="0"/>
              <a:t>= a +b*</a:t>
            </a:r>
            <a:r>
              <a:rPr lang="en-US" i="1" dirty="0" err="1"/>
              <a:t>spending_in_police</a:t>
            </a:r>
            <a:r>
              <a:rPr lang="en-US" i="1" dirty="0"/>
              <a:t> + e </a:t>
            </a:r>
          </a:p>
          <a:p>
            <a:r>
              <a:rPr lang="en-US" dirty="0"/>
              <a:t>And test for the significance of coefficient </a:t>
            </a:r>
            <a:r>
              <a:rPr lang="en-US" i="1" dirty="0"/>
              <a:t>b</a:t>
            </a:r>
            <a:r>
              <a:rPr lang="en-US" dirty="0"/>
              <a:t>. That is:</a:t>
            </a:r>
          </a:p>
          <a:p>
            <a:r>
              <a:rPr lang="en-US" i="1" dirty="0"/>
              <a:t>H0: b = 0</a:t>
            </a:r>
          </a:p>
          <a:p>
            <a:r>
              <a:rPr lang="en-US" i="1" dirty="0"/>
              <a:t>HA: b != 0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5826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AF1382A-3DA2-42C8-BA49-7874B9AB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RegresSion</a:t>
            </a:r>
            <a:r>
              <a:rPr lang="es-MX" dirty="0"/>
              <a:t> análisis (</a:t>
            </a:r>
            <a:r>
              <a:rPr lang="es-MX" dirty="0" err="1"/>
              <a:t>Results</a:t>
            </a:r>
            <a:r>
              <a:rPr lang="es-MX" dirty="0"/>
              <a:t>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66FC05-866D-48B2-90CF-CCDD1C653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629997"/>
          </a:xfrm>
        </p:spPr>
        <p:txBody>
          <a:bodyPr>
            <a:normAutofit/>
          </a:bodyPr>
          <a:lstStyle/>
          <a:p>
            <a:r>
              <a:rPr lang="en-US" dirty="0"/>
              <a:t>Results show a positive association (obviously not causation) between spending in police by </a:t>
            </a:r>
            <a:r>
              <a:rPr lang="en-US" dirty="0" err="1"/>
              <a:t>alcaldia</a:t>
            </a:r>
            <a:r>
              <a:rPr lang="en-US" dirty="0"/>
              <a:t> and crime. Estimated coefficient b is positive and statistically significant. Moreover, R squared is high. These results are consistent with the literature on crime that suggests that resources for crime prevention and crime combat are directed to hotspots.</a:t>
            </a:r>
          </a:p>
          <a:p>
            <a:r>
              <a:rPr lang="en-US" dirty="0"/>
              <a:t>For more on this topic see Di </a:t>
            </a:r>
            <a:r>
              <a:rPr lang="en-US" dirty="0" err="1"/>
              <a:t>Tella</a:t>
            </a:r>
            <a:r>
              <a:rPr lang="en-US" dirty="0"/>
              <a:t> and </a:t>
            </a:r>
            <a:r>
              <a:rPr lang="en-US" dirty="0" err="1"/>
              <a:t>Schargrodsky</a:t>
            </a:r>
            <a:r>
              <a:rPr lang="en-US" dirty="0"/>
              <a:t> (2004) "Do Police Reduce Crime? Estimates Using the Allocation of Police Forces After a Terrorist Attack" and the literature there after </a:t>
            </a:r>
            <a:r>
              <a:rPr lang="en-US" u="sng" dirty="0">
                <a:hlinkClick r:id="rId2"/>
              </a:rPr>
              <a:t>http://www.people.hbs.edu/rditella/papers/AERPoliceCrime.pdf</a:t>
            </a:r>
            <a:endParaRPr lang="en-US" dirty="0"/>
          </a:p>
          <a:p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B523A3-13D9-4566-8F04-14CD9A78ADA6}"/>
              </a:ext>
            </a:extLst>
          </p:cNvPr>
          <p:cNvPicPr/>
          <p:nvPr/>
        </p:nvPicPr>
        <p:blipFill rotWithShape="1">
          <a:blip r:embed="rId3"/>
          <a:srcRect l="14596" t="44054" r="36411" b="10079"/>
          <a:stretch/>
        </p:blipFill>
        <p:spPr bwMode="auto">
          <a:xfrm>
            <a:off x="581192" y="2339340"/>
            <a:ext cx="5705308" cy="4118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664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CAF93-4C97-494D-B995-2ACB30E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s-MX" dirty="0"/>
              <a:t>Post Mortem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E6527B-0D65-FF4A-B0FF-0E3B8429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7175058" cy="3450613"/>
          </a:xfrm>
        </p:spPr>
        <p:txBody>
          <a:bodyPr anchor="ctr"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MX" sz="2400" dirty="0" err="1">
                <a:latin typeface="Arial" panose="020B0604020202020204" pitchFamily="34" charset="0"/>
              </a:rPr>
              <a:t>Discuss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any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difficulties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that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arose</a:t>
            </a:r>
            <a:r>
              <a:rPr lang="es-MX" altLang="es-MX" sz="2400" dirty="0">
                <a:latin typeface="Arial" panose="020B0604020202020204" pitchFamily="34" charset="0"/>
              </a:rPr>
              <a:t>, and </a:t>
            </a:r>
            <a:r>
              <a:rPr lang="es-MX" altLang="es-MX" sz="2400" dirty="0" err="1">
                <a:latin typeface="Arial" panose="020B0604020202020204" pitchFamily="34" charset="0"/>
              </a:rPr>
              <a:t>how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dealt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with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them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MX" sz="2400" dirty="0" err="1">
                <a:latin typeface="Arial" panose="020B0604020202020204" pitchFamily="34" charset="0"/>
              </a:rPr>
              <a:t>Discuss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any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additional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questions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that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came</a:t>
            </a:r>
            <a:r>
              <a:rPr lang="es-MX" altLang="es-MX" sz="2400" dirty="0">
                <a:latin typeface="Arial" panose="020B0604020202020204" pitchFamily="34" charset="0"/>
              </a:rPr>
              <a:t> up, </a:t>
            </a:r>
            <a:r>
              <a:rPr lang="es-MX" altLang="es-MX" sz="2400" dirty="0" err="1">
                <a:latin typeface="Arial" panose="020B0604020202020204" pitchFamily="34" charset="0"/>
              </a:rPr>
              <a:t>but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which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didn't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have</a:t>
            </a:r>
            <a:r>
              <a:rPr lang="es-MX" altLang="es-MX" sz="2400" dirty="0">
                <a:latin typeface="Arial" panose="020B0604020202020204" pitchFamily="34" charset="0"/>
              </a:rPr>
              <a:t> time to </a:t>
            </a:r>
            <a:r>
              <a:rPr lang="es-MX" altLang="es-MX" sz="2400" dirty="0" err="1">
                <a:latin typeface="Arial" panose="020B0604020202020204" pitchFamily="34" charset="0"/>
              </a:rPr>
              <a:t>answer</a:t>
            </a:r>
            <a:r>
              <a:rPr lang="es-MX" altLang="es-MX" sz="2400" dirty="0">
                <a:latin typeface="Arial" panose="020B0604020202020204" pitchFamily="34" charset="0"/>
              </a:rPr>
              <a:t>: </a:t>
            </a:r>
            <a:r>
              <a:rPr lang="es-MX" altLang="es-MX" sz="2400" dirty="0" err="1">
                <a:latin typeface="Arial" panose="020B0604020202020204" pitchFamily="34" charset="0"/>
              </a:rPr>
              <a:t>What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would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research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next</a:t>
            </a:r>
            <a:r>
              <a:rPr lang="es-MX" altLang="es-MX" sz="2400" dirty="0">
                <a:latin typeface="Arial" panose="020B0604020202020204" pitchFamily="34" charset="0"/>
              </a:rPr>
              <a:t>, </a:t>
            </a:r>
            <a:r>
              <a:rPr lang="es-MX" altLang="es-MX" sz="2400" dirty="0" err="1">
                <a:latin typeface="Arial" panose="020B0604020202020204" pitchFamily="34" charset="0"/>
              </a:rPr>
              <a:t>if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had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two</a:t>
            </a:r>
            <a:r>
              <a:rPr lang="es-MX" altLang="es-MX" sz="2400" dirty="0">
                <a:latin typeface="Arial" panose="020B0604020202020204" pitchFamily="34" charset="0"/>
              </a:rPr>
              <a:t> more </a:t>
            </a:r>
            <a:r>
              <a:rPr lang="es-MX" altLang="es-MX" sz="2400" dirty="0" err="1">
                <a:latin typeface="Arial" panose="020B0604020202020204" pitchFamily="34" charset="0"/>
              </a:rPr>
              <a:t>weeks</a:t>
            </a:r>
            <a:r>
              <a:rPr lang="es-MX" altLang="es-MX" sz="2400" dirty="0">
                <a:latin typeface="Arial" panose="020B0604020202020204" pitchFamily="34" charset="0"/>
              </a:rPr>
              <a:t>? </a:t>
            </a:r>
          </a:p>
          <a:p>
            <a:endParaRPr lang="es-MX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EA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5C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8E8FFB-DE9B-CF48-8150-69BB1817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27" y="2696440"/>
            <a:ext cx="1465117" cy="146511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C2314B0-E6DF-084F-9C8C-1152F2433238}"/>
              </a:ext>
            </a:extLst>
          </p:cNvPr>
          <p:cNvSpPr txBox="1"/>
          <p:nvPr/>
        </p:nvSpPr>
        <p:spPr>
          <a:xfrm>
            <a:off x="10868891" y="1808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718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4728BC8-138D-5044-B3EB-7C6C09F70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9144000" cy="91111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Open-floor Q&amp;A with the audience</a:t>
            </a:r>
            <a:endParaRPr lang="es-MX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DDC01F-4B07-CB46-B110-14C392F1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9144000" cy="1355750"/>
          </a:xfrm>
        </p:spPr>
        <p:txBody>
          <a:bodyPr>
            <a:normAutofit/>
          </a:bodyPr>
          <a:lstStyle/>
          <a:p>
            <a:pPr algn="l"/>
            <a:r>
              <a:rPr lang="es-MX" sz="5400" dirty="0" err="1"/>
              <a:t>Questions</a:t>
            </a:r>
            <a:endParaRPr lang="es-MX" sz="5400" dirty="0">
              <a:latin typeface="Century Gothic" panose="020B0502020202020204" pitchFamily="34" charset="0"/>
            </a:endParaRPr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B0BDD275-E79C-4B6F-9875-E474D59DC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752" y="0"/>
            <a:ext cx="7084249" cy="2130552"/>
          </a:xfrm>
          <a:custGeom>
            <a:avLst/>
            <a:gdLst>
              <a:gd name="connsiteX0" fmla="*/ 986725 w 7084249"/>
              <a:gd name="connsiteY0" fmla="*/ 0 h 2130552"/>
              <a:gd name="connsiteX1" fmla="*/ 7084249 w 7084249"/>
              <a:gd name="connsiteY1" fmla="*/ 0 h 2130552"/>
              <a:gd name="connsiteX2" fmla="*/ 7084249 w 7084249"/>
              <a:gd name="connsiteY2" fmla="*/ 2130552 h 2130552"/>
              <a:gd name="connsiteX3" fmla="*/ 0 w 7084249"/>
              <a:gd name="connsiteY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4249" h="2130552">
                <a:moveTo>
                  <a:pt x="986725" y="0"/>
                </a:moveTo>
                <a:lnTo>
                  <a:pt x="7084249" y="0"/>
                </a:lnTo>
                <a:lnTo>
                  <a:pt x="7084249" y="2130552"/>
                </a:lnTo>
                <a:lnTo>
                  <a:pt x="0" y="213055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FFE24BB0-6C00-4CD0-B19A-F41513025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45D7A58-411F-4E92-A78E-A6FEB18900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1728"/>
            <a:ext cx="7112212" cy="2176272"/>
          </a:xfrm>
          <a:custGeom>
            <a:avLst/>
            <a:gdLst>
              <a:gd name="connsiteX0" fmla="*/ 0 w 7112212"/>
              <a:gd name="connsiteY0" fmla="*/ 0 h 2176272"/>
              <a:gd name="connsiteX1" fmla="*/ 7112212 w 7112212"/>
              <a:gd name="connsiteY1" fmla="*/ 0 h 2176272"/>
              <a:gd name="connsiteX2" fmla="*/ 6104313 w 7112212"/>
              <a:gd name="connsiteY2" fmla="*/ 2176272 h 2176272"/>
              <a:gd name="connsiteX3" fmla="*/ 0 w 7112212"/>
              <a:gd name="connsiteY3" fmla="*/ 2176272 h 217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212" h="2176272">
                <a:moveTo>
                  <a:pt x="0" y="0"/>
                </a:moveTo>
                <a:lnTo>
                  <a:pt x="7112212" y="0"/>
                </a:lnTo>
                <a:lnTo>
                  <a:pt x="6104313" y="2176272"/>
                </a:lnTo>
                <a:lnTo>
                  <a:pt x="0" y="217627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50B182-F3D2-BD4D-82F6-F46E0B20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595195"/>
            <a:ext cx="3715220" cy="92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38" y="1817649"/>
            <a:ext cx="11029615" cy="5196468"/>
          </a:xfrm>
        </p:spPr>
        <p:txBody>
          <a:bodyPr>
            <a:normAutofit fontScale="32500" lnSpcReduction="2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6000" dirty="0"/>
              <a:t>We found our resource data trough the open data of the government of the city of Mexico. Specifically 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60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4500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Carpetas de investigación PGJ de la Ciudad de México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Alcaldías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Presupuesto de egresos de la Ciudad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MX" sz="60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MX" sz="6000" b="1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6000" dirty="0"/>
              <a:t>And INEGI / CONEVAL 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MX" sz="60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Population variables from “Censo poblacional 2010”.: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Total population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Average schooling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Economically active population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Unoccupied population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Population without religion as a fun fact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sz="48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Variables related with poverty from: “Estudio de medición de la pobreza 2015”.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Extreme poverty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Moderate poverty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Vulnerable population by income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Population with income below the welfare line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/>
              <a:t> </a:t>
            </a:r>
            <a:r>
              <a:rPr lang="en-US" sz="3200" dirty="0"/>
              <a:t/>
            </a:r>
            <a:br>
              <a:rPr lang="en-US" sz="3200" dirty="0"/>
            </a:b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Questions &amp; Data</a:t>
            </a:r>
          </a:p>
        </p:txBody>
      </p:sp>
    </p:spTree>
    <p:extLst>
      <p:ext uri="{BB962C8B-B14F-4D97-AF65-F5344CB8AC3E}">
        <p14:creationId xmlns:p14="http://schemas.microsoft.com/office/powerpoint/2010/main" val="131842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CAF93-4C97-494D-B995-2ACB30E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Claudia, maybe we could help.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8E8FFB-DE9B-CF48-8150-69BB1817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57" y="1963976"/>
            <a:ext cx="3425957" cy="3425957"/>
          </a:xfrm>
          <a:prstGeom prst="rect">
            <a:avLst/>
          </a:prstGeom>
        </p:spPr>
      </p:pic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810" y="1963976"/>
            <a:ext cx="6376458" cy="3425957"/>
          </a:xfrm>
        </p:spPr>
      </p:pic>
    </p:spTree>
    <p:extLst>
      <p:ext uri="{BB962C8B-B14F-4D97-AF65-F5344CB8AC3E}">
        <p14:creationId xmlns:p14="http://schemas.microsoft.com/office/powerpoint/2010/main" val="2684580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129992"/>
            <a:ext cx="11029616" cy="555117"/>
          </a:xfrm>
        </p:spPr>
        <p:txBody>
          <a:bodyPr/>
          <a:lstStyle/>
          <a:p>
            <a:r>
              <a:rPr lang="es-MX" dirty="0" err="1"/>
              <a:t>Questions</a:t>
            </a:r>
            <a:r>
              <a:rPr lang="es-MX" dirty="0"/>
              <a:t> &amp;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937" y="2192643"/>
            <a:ext cx="4885509" cy="3862349"/>
          </a:xfrm>
        </p:spPr>
        <p:txBody>
          <a:bodyPr>
            <a:normAutofit lnSpcReduction="1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5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500" dirty="0"/>
          </a:p>
          <a:p>
            <a:r>
              <a:rPr lang="en-US" sz="3600" dirty="0"/>
              <a:t>Is the amount of felonies committed in CDMX increasing?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192643"/>
            <a:ext cx="6018713" cy="38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5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937" y="2155370"/>
            <a:ext cx="4885509" cy="4480561"/>
          </a:xfrm>
        </p:spPr>
        <p:txBody>
          <a:bodyPr>
            <a:normAutofit fontScale="25000" lnSpcReduction="2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US" sz="14400" dirty="0"/>
          </a:p>
          <a:p>
            <a:r>
              <a:rPr lang="en-US" sz="12800" dirty="0"/>
              <a:t>In which </a:t>
            </a:r>
            <a:r>
              <a:rPr lang="en-US" sz="12800" dirty="0" err="1"/>
              <a:t>alcaldia</a:t>
            </a:r>
            <a:r>
              <a:rPr lang="en-US" sz="12800" dirty="0"/>
              <a:t> are occurring the most felonies? </a:t>
            </a:r>
          </a:p>
          <a:p>
            <a:endParaRPr lang="en-US" sz="12800" dirty="0"/>
          </a:p>
          <a:p>
            <a:r>
              <a:rPr lang="en-US" sz="12800" dirty="0"/>
              <a:t>Does the amount of population in each </a:t>
            </a:r>
            <a:r>
              <a:rPr lang="en-US" sz="12800" dirty="0" err="1"/>
              <a:t>alcaldia</a:t>
            </a:r>
            <a:r>
              <a:rPr lang="en-US" sz="12800" dirty="0"/>
              <a:t> determine the amount of felonies occurring?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400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4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dirty="0"/>
              <a:t> </a:t>
            </a: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1944449"/>
            <a:ext cx="6139544" cy="469148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Questions &amp; Data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1468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Questions &amp; Data</a:t>
            </a:r>
            <a:endParaRPr lang="es-MX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51070" y="2663483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F1077E-E58A-4B0B-AD18-65AF41B6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2178529"/>
            <a:ext cx="113823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58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Questions &amp; Data</a:t>
            </a:r>
            <a:endParaRPr lang="es-MX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15AA96-6567-4F9C-B129-B8B047A32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2052638"/>
            <a:ext cx="113823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Analysis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592984-466E-4C47-8813-955F2332D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298313"/>
            <a:ext cx="5487650" cy="3658433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1E62BD3-13FE-43A9-B51C-4F1DAAA65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48" y="2298312"/>
            <a:ext cx="5487650" cy="3658433"/>
          </a:xfrm>
        </p:spPr>
      </p:pic>
    </p:spTree>
    <p:extLst>
      <p:ext uri="{BB962C8B-B14F-4D97-AF65-F5344CB8AC3E}">
        <p14:creationId xmlns:p14="http://schemas.microsoft.com/office/powerpoint/2010/main" val="307428051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497</Words>
  <Application>Microsoft Office PowerPoint</Application>
  <PresentationFormat>Panorámica</PresentationFormat>
  <Paragraphs>121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Gill Sans MT</vt:lpstr>
      <vt:lpstr>Wingdings 2</vt:lpstr>
      <vt:lpstr>1_Tema de Office</vt:lpstr>
      <vt:lpstr>Dividendo</vt:lpstr>
      <vt:lpstr>Seguridad_CDMX</vt:lpstr>
      <vt:lpstr>Claudia, maybe we could help. </vt:lpstr>
      <vt:lpstr>Presentación de PowerPoint</vt:lpstr>
      <vt:lpstr>Claudia, maybe we could help. </vt:lpstr>
      <vt:lpstr>Questions &amp; Data</vt:lpstr>
      <vt:lpstr>Presentación de PowerPoint</vt:lpstr>
      <vt:lpstr>Presentación de PowerPoint</vt:lpstr>
      <vt:lpstr>Presentación de PowerPoint</vt:lpstr>
      <vt:lpstr>Data Analysis</vt:lpstr>
      <vt:lpstr>Presentación de PowerPoint</vt:lpstr>
      <vt:lpstr> </vt:lpstr>
      <vt:lpstr>Data Cleanup &amp; Exploration</vt:lpstr>
      <vt:lpstr>Data Cleanup &amp; Exploration</vt:lpstr>
      <vt:lpstr>Data Cleanup &amp; Exploration</vt:lpstr>
      <vt:lpstr>Data Cleanup &amp; Exploration</vt:lpstr>
      <vt:lpstr>Data Cleanup &amp; Exploration</vt:lpstr>
      <vt:lpstr>Presentación de PowerPoint</vt:lpstr>
      <vt:lpstr>Presentación de PowerPoint</vt:lpstr>
      <vt:lpstr>The relation between spending and felonies </vt:lpstr>
      <vt:lpstr>RegresSion analysis</vt:lpstr>
      <vt:lpstr>RegresSion análisis (Results)</vt:lpstr>
      <vt:lpstr>Post Mortem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l. Mendoza</dc:creator>
  <cp:lastModifiedBy>Jose l. Mendoza</cp:lastModifiedBy>
  <cp:revision>36</cp:revision>
  <dcterms:created xsi:type="dcterms:W3CDTF">2019-07-19T01:15:40Z</dcterms:created>
  <dcterms:modified xsi:type="dcterms:W3CDTF">2019-07-20T17:34:17Z</dcterms:modified>
</cp:coreProperties>
</file>